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65" r:id="rId12"/>
    <p:sldId id="28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5" autoAdjust="0"/>
    <p:restoredTop sz="94605" autoAdjust="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6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10/23/2014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10/23/2014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10/23/2014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10/23/2014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10/23/2014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10/23/2014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5D48070-6A81-47D0-9810-1540B9FEFF61}" type="datetime1">
              <a:rPr lang="en-US" smtClean="0"/>
              <a:pPr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0"/>
            <a:ext cx="7543800" cy="1524000"/>
          </a:xfrm>
        </p:spPr>
        <p:txBody>
          <a:bodyPr anchor="ctr"/>
          <a:lstStyle/>
          <a:p>
            <a:r>
              <a:rPr lang="en-US" sz="7200" dirty="0"/>
              <a:t>Introduction to Game Physics</a:t>
            </a:r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7543800" y="63246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FEBEB0A-9E3D-4B14-9782-E2AE3DA60D9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58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Simple 2D </a:t>
            </a:r>
            <a:r>
              <a:rPr lang="en-US" sz="3600" dirty="0" smtClean="0"/>
              <a:t>Physics </a:t>
            </a:r>
            <a:r>
              <a:rPr lang="en-US" sz="3600" dirty="0" smtClean="0"/>
              <a:t>By Example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smtClean="0"/>
              <a:t>Demonstration</a:t>
            </a:r>
          </a:p>
          <a:p>
            <a:endParaRPr lang="en-US" dirty="0" smtClean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39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67100" y="990601"/>
            <a:ext cx="2209800" cy="450892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OffAxis1Right"/>
              <a:lightRig rig="threePt" dir="t"/>
            </a:scene3d>
            <a:sp3d extrusionH="508000">
              <a:bevelT w="190500" h="190500"/>
            </a:sp3d>
          </a:bodyPr>
          <a:lstStyle/>
          <a:p>
            <a:r>
              <a:rPr lang="en-US" sz="28700" dirty="0" smtClean="0">
                <a:gradFill flip="none" rotWithShape="1">
                  <a:gsLst>
                    <a:gs pos="0">
                      <a:srgbClr val="B40101"/>
                    </a:gs>
                    <a:gs pos="89000">
                      <a:schemeClr val="accent1">
                        <a:tint val="23500"/>
                        <a:satMod val="160000"/>
                        <a:lumMod val="50000"/>
                      </a:scheme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latin typeface="Arial Black" panose="020B0A04020102020204" pitchFamily="34" charset="0"/>
              </a:rPr>
              <a:t>?</a:t>
            </a:r>
            <a:endParaRPr lang="en-US" sz="28700" dirty="0">
              <a:gradFill flip="none" rotWithShape="1">
                <a:gsLst>
                  <a:gs pos="0">
                    <a:srgbClr val="B40101"/>
                  </a:gs>
                  <a:gs pos="89000">
                    <a:schemeClr val="accent1">
                      <a:tint val="23500"/>
                      <a:satMod val="160000"/>
                      <a:lumMod val="50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66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References</a:t>
            </a:r>
            <a:endParaRPr lang="en-US" sz="360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Maxim, Bruce R. Computer Game Physics 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08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Game Physics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Not trying to build a perfect physical model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Most things can be approximated assuming Newtonian physics and rigid bodies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Use discrete simulation (constant step) techniques</a:t>
            </a:r>
          </a:p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77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Why Physics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The Human Experience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Real-world motions are physically-based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Physics can make simulated game worlds appear more natural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Makes sense to strive for physically-realistic motion for some types of games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Emergent Behavior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Physics simulation can enable a richer gaming experience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08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Physics of Motion Terms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Position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The vector indicating the location of a point relative to the coordinate system’s origin</a:t>
            </a:r>
          </a:p>
          <a:p>
            <a:pPr marL="0" indent="0">
              <a:buNone/>
            </a:pPr>
            <a:endParaRPr lang="en-US" b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Velocity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 rate of change of the position of an object</a:t>
            </a:r>
          </a:p>
          <a:p>
            <a:pPr marL="0" indent="0">
              <a:buNone/>
            </a:pPr>
            <a:endParaRPr lang="en-US" b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Acceleration</a:t>
            </a:r>
            <a:endParaRPr lang="en-US" b="1" dirty="0">
              <a:solidFill>
                <a:schemeClr val="accent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The rate </a:t>
            </a:r>
            <a:r>
              <a:rPr lang="en-US" dirty="0" smtClean="0">
                <a:solidFill>
                  <a:schemeClr val="tx1"/>
                </a:solidFill>
              </a:rPr>
              <a:t>at which the velocity of an object changes with time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14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Position and Velocity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Where is the object at time t (using pixels)?</a:t>
            </a:r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Computation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position(t) += velocity * </a:t>
            </a:r>
            <a:r>
              <a:rPr lang="en-US" dirty="0" err="1" smtClean="0"/>
              <a:t>dt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Where </a:t>
            </a:r>
            <a:r>
              <a:rPr lang="en-US" dirty="0" err="1" smtClean="0"/>
              <a:t>dt</a:t>
            </a:r>
            <a:r>
              <a:rPr lang="en-US" dirty="0" smtClean="0"/>
              <a:t> is the amount of time passed since the last Update (either calculated programmatically or via </a:t>
            </a:r>
            <a:r>
              <a:rPr lang="en-US" dirty="0" err="1" smtClean="0"/>
              <a:t>GameTime</a:t>
            </a:r>
            <a:r>
              <a:rPr lang="en-US" dirty="0" smtClean="0"/>
              <a:t>)</a:t>
            </a:r>
          </a:p>
          <a:p>
            <a:endParaRPr lang="en-US" dirty="0" smtClean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6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Acceleration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Where is the objects rate of change (using pixels)?</a:t>
            </a:r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Computation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velocity += acceleration * </a:t>
            </a:r>
            <a:r>
              <a:rPr lang="en-US" dirty="0" err="1" smtClean="0"/>
              <a:t>dt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Where </a:t>
            </a:r>
            <a:r>
              <a:rPr lang="en-US" dirty="0" err="1" smtClean="0"/>
              <a:t>dt</a:t>
            </a:r>
            <a:r>
              <a:rPr lang="en-US" dirty="0" smtClean="0"/>
              <a:t> is the amount of time passed since the last Update (either calculated programmatically or via </a:t>
            </a:r>
            <a:r>
              <a:rPr lang="en-US" dirty="0" err="1" smtClean="0"/>
              <a:t>GameTime</a:t>
            </a:r>
            <a:r>
              <a:rPr lang="en-US" dirty="0" smtClean="0"/>
              <a:t>)</a:t>
            </a:r>
          </a:p>
          <a:p>
            <a:endParaRPr lang="en-US" dirty="0" smtClean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60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Friction and Damping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With no acceleration, velocity will only change based upon user input</a:t>
            </a:r>
          </a:p>
          <a:p>
            <a:r>
              <a:rPr lang="en-US" dirty="0" smtClean="0"/>
              <a:t>To slow objects down without acceleration</a:t>
            </a:r>
          </a:p>
          <a:p>
            <a:pPr marL="320040" lvl="1" indent="0">
              <a:buNone/>
            </a:pPr>
            <a:r>
              <a:rPr lang="en-US" dirty="0" smtClean="0"/>
              <a:t>* after updating position</a:t>
            </a:r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Computation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velocity *= </a:t>
            </a:r>
            <a:r>
              <a:rPr lang="en-US" dirty="0" err="1" smtClean="0"/>
              <a:t>rateOfDecay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Where 0.0 &lt; </a:t>
            </a:r>
            <a:r>
              <a:rPr lang="en-US" dirty="0" err="1" smtClean="0"/>
              <a:t>rateOfDecay</a:t>
            </a:r>
            <a:r>
              <a:rPr lang="en-US" dirty="0" smtClean="0"/>
              <a:t> &lt; 1.0</a:t>
            </a:r>
          </a:p>
          <a:p>
            <a:endParaRPr lang="en-US" dirty="0" smtClean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87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Clamping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Keeping a value within a specified range</a:t>
            </a:r>
          </a:p>
          <a:p>
            <a:pPr lvl="1"/>
            <a:r>
              <a:rPr lang="en-US" dirty="0" smtClean="0"/>
              <a:t>Prevent the object(s) from traveling off-screen</a:t>
            </a:r>
          </a:p>
          <a:p>
            <a:pPr lvl="1"/>
            <a:r>
              <a:rPr lang="en-US" dirty="0" smtClean="0"/>
              <a:t>Prevent the object(s) from moving too fast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Computation</a:t>
            </a:r>
          </a:p>
          <a:p>
            <a:pPr marL="1920240" lvl="7" indent="0">
              <a:buNone/>
            </a:pPr>
            <a:r>
              <a:rPr lang="en-US" sz="2000" dirty="0" smtClean="0"/>
              <a:t>float value = </a:t>
            </a:r>
            <a:r>
              <a:rPr lang="en-US" sz="2000" dirty="0" err="1" smtClean="0"/>
              <a:t>MathHelper.Clamp</a:t>
            </a:r>
            <a:r>
              <a:rPr lang="en-US" sz="2000" dirty="0" smtClean="0"/>
              <a:t> (</a:t>
            </a:r>
          </a:p>
          <a:p>
            <a:pPr marL="1920240" lvl="7" indent="0">
              <a:buNone/>
            </a:pPr>
            <a:r>
              <a:rPr lang="en-US" sz="2000" dirty="0"/>
              <a:t>	</a:t>
            </a:r>
            <a:r>
              <a:rPr lang="en-US" sz="2000" dirty="0" err="1" smtClean="0"/>
              <a:t>valueToClamp</a:t>
            </a:r>
            <a:r>
              <a:rPr lang="en-US" sz="2000" dirty="0" smtClean="0"/>
              <a:t>, </a:t>
            </a:r>
          </a:p>
          <a:p>
            <a:pPr marL="1920240" lvl="7" indent="0">
              <a:buNone/>
            </a:pPr>
            <a:r>
              <a:rPr lang="en-US" sz="2000" dirty="0"/>
              <a:t>	</a:t>
            </a:r>
            <a:r>
              <a:rPr lang="en-US" sz="2000" dirty="0" err="1" smtClean="0"/>
              <a:t>minimumValue</a:t>
            </a:r>
            <a:r>
              <a:rPr lang="en-US" sz="2000" dirty="0" smtClean="0"/>
              <a:t>, </a:t>
            </a:r>
          </a:p>
          <a:p>
            <a:pPr marL="1920240" lvl="7" indent="0">
              <a:buNone/>
            </a:pPr>
            <a:r>
              <a:rPr lang="en-US" sz="2000" dirty="0"/>
              <a:t>	</a:t>
            </a:r>
            <a:r>
              <a:rPr lang="en-US" sz="2000" dirty="0" err="1" smtClean="0"/>
              <a:t>maximumValue</a:t>
            </a:r>
            <a:r>
              <a:rPr lang="en-US" sz="2000" dirty="0" smtClean="0"/>
              <a:t>);</a:t>
            </a:r>
          </a:p>
          <a:p>
            <a:endParaRPr lang="en-US" dirty="0" smtClean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95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Other Physics Issues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User control for jumping height</a:t>
            </a:r>
          </a:p>
          <a:p>
            <a:pPr lvl="1"/>
            <a:r>
              <a:rPr lang="en-US" dirty="0" smtClean="0"/>
              <a:t>Input tracking</a:t>
            </a:r>
          </a:p>
          <a:p>
            <a:pPr lvl="2"/>
            <a:r>
              <a:rPr lang="en-US" dirty="0" smtClean="0"/>
              <a:t>Sequence on keys/buttons\controller’s </a:t>
            </a:r>
            <a:r>
              <a:rPr lang="en-US" dirty="0" err="1" smtClean="0"/>
              <a:t>currentState</a:t>
            </a:r>
            <a:r>
              <a:rPr lang="en-US" dirty="0" smtClean="0"/>
              <a:t> and </a:t>
            </a:r>
            <a:r>
              <a:rPr lang="en-US" dirty="0" err="1" smtClean="0"/>
              <a:t>previousState</a:t>
            </a:r>
            <a:endParaRPr lang="en-US" dirty="0" smtClean="0"/>
          </a:p>
          <a:p>
            <a:pPr lvl="1"/>
            <a:r>
              <a:rPr lang="en-US" dirty="0" smtClean="0"/>
              <a:t>State driven</a:t>
            </a:r>
          </a:p>
          <a:p>
            <a:pPr lvl="2"/>
            <a:r>
              <a:rPr lang="en-US" dirty="0" err="1" smtClean="0"/>
              <a:t>JumpingState</a:t>
            </a:r>
            <a:r>
              <a:rPr lang="en-US" dirty="0" smtClean="0"/>
              <a:t> (velocity can continue to decrease)</a:t>
            </a:r>
          </a:p>
          <a:p>
            <a:pPr lvl="2"/>
            <a:r>
              <a:rPr lang="en-US" dirty="0" err="1" smtClean="0"/>
              <a:t>FallingState</a:t>
            </a:r>
            <a:r>
              <a:rPr lang="en-US" dirty="0" smtClean="0"/>
              <a:t> (velocity can only decrease)</a:t>
            </a:r>
          </a:p>
          <a:p>
            <a:r>
              <a:rPr lang="en-US" dirty="0" smtClean="0"/>
              <a:t>Stuck on ground plane</a:t>
            </a:r>
          </a:p>
          <a:p>
            <a:pPr lvl="1"/>
            <a:r>
              <a:rPr lang="en-US" dirty="0" smtClean="0"/>
              <a:t>Ground Plane (y &gt; </a:t>
            </a:r>
            <a:r>
              <a:rPr lang="en-US" dirty="0" err="1" smtClean="0"/>
              <a:t>upperLimit</a:t>
            </a:r>
            <a:r>
              <a:rPr lang="en-US" dirty="0" smtClean="0"/>
              <a:t> </a:t>
            </a:r>
            <a:r>
              <a:rPr lang="en-US" i="1" dirty="0" smtClean="0"/>
              <a:t>could</a:t>
            </a:r>
            <a:r>
              <a:rPr lang="en-US" dirty="0" smtClean="0"/>
              <a:t> trigger player Death)</a:t>
            </a:r>
          </a:p>
          <a:p>
            <a:pPr lvl="1"/>
            <a:r>
              <a:rPr lang="en-US" dirty="0" smtClean="0"/>
              <a:t>Grounded state doesn’t apply gravity but can transition to falling/jumping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60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970</TotalTime>
  <Words>284</Words>
  <Application>Microsoft Office PowerPoint</Application>
  <PresentationFormat>On-screen Show (4:3)</PresentationFormat>
  <Paragraphs>74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Newsprint</vt:lpstr>
      <vt:lpstr>Introduction to Game Physics</vt:lpstr>
      <vt:lpstr>Game Physics</vt:lpstr>
      <vt:lpstr>Why Physics</vt:lpstr>
      <vt:lpstr>Physics of Motion Terms</vt:lpstr>
      <vt:lpstr>Position and Velocity</vt:lpstr>
      <vt:lpstr>Acceleration</vt:lpstr>
      <vt:lpstr>Friction and Damping</vt:lpstr>
      <vt:lpstr>Clamping</vt:lpstr>
      <vt:lpstr>Other Physics Issues</vt:lpstr>
      <vt:lpstr>Simple 2D Physics By Example</vt:lpstr>
      <vt:lpstr>PowerPoint Presentation</vt:lpstr>
      <vt:lpstr>References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Development Methodologies</dc:title>
  <dc:creator>Scott Mills</dc:creator>
  <cp:lastModifiedBy>Scott Mills</cp:lastModifiedBy>
  <cp:revision>138</cp:revision>
  <dcterms:created xsi:type="dcterms:W3CDTF">2014-08-25T00:37:45Z</dcterms:created>
  <dcterms:modified xsi:type="dcterms:W3CDTF">2014-10-23T12:03:56Z</dcterms:modified>
</cp:coreProperties>
</file>